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53" autoAdjust="0"/>
    <p:restoredTop sz="94660"/>
  </p:normalViewPr>
  <p:slideViewPr>
    <p:cSldViewPr snapToGrid="0">
      <p:cViewPr varScale="1">
        <p:scale>
          <a:sx n="87" d="100"/>
          <a:sy n="87" d="100"/>
        </p:scale>
        <p:origin x="2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C431-8084-4F55-A8A6-B4B111FACAC6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4300-DC78-4865-B4AD-F3561ABB8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78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C431-8084-4F55-A8A6-B4B111FACAC6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4300-DC78-4865-B4AD-F3561ABB8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96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C431-8084-4F55-A8A6-B4B111FACAC6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4300-DC78-4865-B4AD-F3561ABB8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73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C431-8084-4F55-A8A6-B4B111FACAC6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4300-DC78-4865-B4AD-F3561ABB8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73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C431-8084-4F55-A8A6-B4B111FACAC6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4300-DC78-4865-B4AD-F3561ABB8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110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C431-8084-4F55-A8A6-B4B111FACAC6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4300-DC78-4865-B4AD-F3561ABB8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74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C431-8084-4F55-A8A6-B4B111FACAC6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4300-DC78-4865-B4AD-F3561ABB8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37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C431-8084-4F55-A8A6-B4B111FACAC6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4300-DC78-4865-B4AD-F3561ABB8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854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C431-8084-4F55-A8A6-B4B111FACAC6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4300-DC78-4865-B4AD-F3561ABB8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99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C431-8084-4F55-A8A6-B4B111FACAC6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4300-DC78-4865-B4AD-F3561ABB8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C431-8084-4F55-A8A6-B4B111FACAC6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14300-DC78-4865-B4AD-F3561ABB8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7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BC431-8084-4F55-A8A6-B4B111FACAC6}" type="datetimeFigureOut">
              <a:rPr lang="ru-RU" smtClean="0"/>
              <a:t>15.05.2018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14300-DC78-4865-B4AD-F3561ABB8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63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11" Type="http://schemas.openxmlformats.org/officeDocument/2006/relationships/image" Target="../media/image4.pn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59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797"/>
            <a:ext cx="12192000" cy="17136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1766" y="2106787"/>
            <a:ext cx="62996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ea typeface="Roboto" pitchFamily="2" charset="0"/>
              </a:rPr>
              <a:t>Основные задачи </a:t>
            </a:r>
          </a:p>
          <a:p>
            <a:r>
              <a:rPr lang="ru-RU" sz="3200" dirty="0" smtClean="0">
                <a:ea typeface="Roboto" pitchFamily="2" charset="0"/>
              </a:rPr>
              <a:t>реализации концепции </a:t>
            </a:r>
          </a:p>
          <a:p>
            <a:r>
              <a:rPr lang="ru-RU" sz="3200" dirty="0" smtClean="0">
                <a:ea typeface="Roboto" pitchFamily="2" charset="0"/>
              </a:rPr>
              <a:t>общенациональной системы </a:t>
            </a:r>
          </a:p>
          <a:p>
            <a:r>
              <a:rPr lang="ru-RU" sz="3200" dirty="0" smtClean="0">
                <a:ea typeface="Roboto" pitchFamily="2" charset="0"/>
              </a:rPr>
              <a:t>выявления и развития</a:t>
            </a:r>
          </a:p>
          <a:p>
            <a:r>
              <a:rPr lang="ru-RU" sz="3200" dirty="0">
                <a:ea typeface="Roboto" pitchFamily="2" charset="0"/>
              </a:rPr>
              <a:t>м</a:t>
            </a:r>
            <a:r>
              <a:rPr lang="ru-RU" sz="3200" dirty="0" smtClean="0">
                <a:ea typeface="Roboto" pitchFamily="2" charset="0"/>
              </a:rPr>
              <a:t>олодых талантов</a:t>
            </a:r>
            <a:endParaRPr lang="ru-RU" sz="3200" dirty="0">
              <a:ea typeface="Robot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766" y="5296062"/>
            <a:ext cx="104212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a typeface="Roboto" pitchFamily="2" charset="0"/>
              </a:rPr>
              <a:t>Семья и одарённые дети – вектор современного развития </a:t>
            </a:r>
            <a:endParaRPr lang="en-US" sz="2000" dirty="0" smtClean="0">
              <a:ea typeface="Roboto" pitchFamily="2" charset="0"/>
            </a:endParaRPr>
          </a:p>
          <a:p>
            <a:r>
              <a:rPr lang="ru-RU" sz="2000" dirty="0" smtClean="0">
                <a:ea typeface="Roboto" pitchFamily="2" charset="0"/>
              </a:rPr>
              <a:t>российского общества</a:t>
            </a:r>
            <a:endParaRPr lang="ru-RU" dirty="0">
              <a:ea typeface="Roboto" pitchFamily="2" charset="0"/>
            </a:endParaRPr>
          </a:p>
          <a:p>
            <a:r>
              <a:rPr lang="ru-RU" dirty="0" smtClean="0">
                <a:ea typeface="Roboto" pitchFamily="2" charset="0"/>
              </a:rPr>
              <a:t>Г.И. </a:t>
            </a:r>
            <a:r>
              <a:rPr lang="ru-RU" dirty="0" err="1" smtClean="0">
                <a:ea typeface="Roboto" pitchFamily="2" charset="0"/>
              </a:rPr>
              <a:t>Климантова</a:t>
            </a:r>
          </a:p>
          <a:p>
            <a:r>
              <a:rPr lang="ru-RU" sz="1400" dirty="0">
                <a:ea typeface="Roboto" pitchFamily="2" charset="0"/>
              </a:rPr>
              <a:t>Президент Национального общественного Комитета «Российская </a:t>
            </a:r>
            <a:r>
              <a:rPr lang="ru-RU" sz="1400" dirty="0" smtClean="0">
                <a:ea typeface="Roboto" pitchFamily="2" charset="0"/>
              </a:rPr>
              <a:t>семья», доктор </a:t>
            </a:r>
            <a:r>
              <a:rPr lang="ru-RU" sz="1400" dirty="0">
                <a:ea typeface="Roboto" pitchFamily="2" charset="0"/>
              </a:rPr>
              <a:t>политических наук, </a:t>
            </a:r>
            <a:r>
              <a:rPr lang="ru-RU" sz="1400" dirty="0" smtClean="0">
                <a:ea typeface="Roboto" pitchFamily="2" charset="0"/>
              </a:rPr>
              <a:t>профессор</a:t>
            </a:r>
            <a:r>
              <a:rPr lang="ru-RU" sz="1400" dirty="0">
                <a:ea typeface="Roboto" pitchFamily="2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6" y="-126464"/>
            <a:ext cx="1453906" cy="15616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15672" y="-9363"/>
            <a:ext cx="6885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E2E2E"/>
                </a:solidFill>
                <a:ea typeface="Roboto" pitchFamily="2" charset="0"/>
              </a:rPr>
              <a:t>НП "Национальный общественный </a:t>
            </a:r>
            <a:r>
              <a:rPr lang="ru-RU" sz="2800" dirty="0" smtClean="0">
                <a:solidFill>
                  <a:srgbClr val="2E2E2E"/>
                </a:solidFill>
                <a:ea typeface="Roboto" pitchFamily="2" charset="0"/>
              </a:rPr>
              <a:t>Комитет</a:t>
            </a:r>
          </a:p>
          <a:p>
            <a:r>
              <a:rPr lang="ru-RU" sz="2800" dirty="0" smtClean="0">
                <a:solidFill>
                  <a:srgbClr val="2E2E2E"/>
                </a:solidFill>
                <a:ea typeface="Roboto" pitchFamily="2" charset="0"/>
              </a:rPr>
              <a:t>"Российская семья"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5672" y="869715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" pitchFamily="2" charset="0"/>
              </a:rPr>
              <a:t>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Roboto" pitchFamily="2" charset="0"/>
              </a:rPr>
              <a:t>ok-semya.ru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  <a:ea typeface="Roboto" pitchFamily="2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3"/>
          <a:stretch/>
        </p:blipFill>
        <p:spPr>
          <a:xfrm>
            <a:off x="5118100" y="-34925"/>
            <a:ext cx="7073900" cy="517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3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3671" y="4346158"/>
            <a:ext cx="10045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2E2E2E"/>
                </a:solidFill>
                <a:ea typeface="Roboto" pitchFamily="2" charset="0"/>
              </a:rPr>
              <a:t>НП "Национальный общественный </a:t>
            </a:r>
            <a:r>
              <a:rPr lang="ru-RU" sz="2800" dirty="0" smtClean="0">
                <a:solidFill>
                  <a:srgbClr val="2E2E2E"/>
                </a:solidFill>
                <a:ea typeface="Roboto" pitchFamily="2" charset="0"/>
              </a:rPr>
              <a:t>Комитет "Российская семья"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6773" y="5125520"/>
            <a:ext cx="35394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itchFamily="2" charset="0"/>
              </a:rPr>
              <a:t>n</a:t>
            </a:r>
            <a:r>
              <a:rPr 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Roboto" pitchFamily="2" charset="0"/>
              </a:rPr>
              <a:t>ok-semya.ru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Roboto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45" y="366934"/>
            <a:ext cx="2454153" cy="26359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5605" y="3259019"/>
            <a:ext cx="78218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Roboto" pitchFamily="2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599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6" y="-126464"/>
            <a:ext cx="1453906" cy="1561603"/>
          </a:xfrm>
          <a:prstGeom prst="rect">
            <a:avLst/>
          </a:prstGeom>
        </p:spPr>
      </p:pic>
      <p:pic>
        <p:nvPicPr>
          <p:cNvPr id="2050" name="Picture 2" descr="https://img-fotki.yandex.ru/get/6445/200418627.d3/0_14abb0_d840db56_ori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1" r="23187" b="34948"/>
          <a:stretch/>
        </p:blipFill>
        <p:spPr bwMode="auto">
          <a:xfrm>
            <a:off x="-66329" y="1424680"/>
            <a:ext cx="6403629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62993" y="1571837"/>
            <a:ext cx="4646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a typeface="Roboto" pitchFamily="2" charset="0"/>
              </a:rPr>
              <a:t>Основные документы</a:t>
            </a:r>
            <a:endParaRPr lang="ru-RU" sz="2000" dirty="0">
              <a:solidFill>
                <a:schemeClr val="bg1"/>
              </a:solidFill>
              <a:ea typeface="Robot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5672" y="-9363"/>
            <a:ext cx="6885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E2E2E"/>
                </a:solidFill>
                <a:ea typeface="Roboto" pitchFamily="2" charset="0"/>
              </a:rPr>
              <a:t>НП "Национальный общественный </a:t>
            </a:r>
            <a:r>
              <a:rPr lang="ru-RU" sz="2800" dirty="0" smtClean="0">
                <a:solidFill>
                  <a:srgbClr val="2E2E2E"/>
                </a:solidFill>
                <a:ea typeface="Roboto" pitchFamily="2" charset="0"/>
              </a:rPr>
              <a:t>Комитет</a:t>
            </a:r>
          </a:p>
          <a:p>
            <a:r>
              <a:rPr lang="ru-RU" sz="2800" dirty="0" smtClean="0">
                <a:solidFill>
                  <a:srgbClr val="2E2E2E"/>
                </a:solidFill>
                <a:ea typeface="Roboto" pitchFamily="2" charset="0"/>
              </a:rPr>
              <a:t>"Российская семья"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5672" y="869715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" pitchFamily="2" charset="0"/>
              </a:rPr>
              <a:t>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Roboto" pitchFamily="2" charset="0"/>
              </a:rPr>
              <a:t>ok-semya.ru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  <a:ea typeface="Roboto" pitchFamily="2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28"/>
          <a:stretch/>
        </p:blipFill>
        <p:spPr>
          <a:xfrm>
            <a:off x="5118100" y="-47625"/>
            <a:ext cx="7073900" cy="13938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797"/>
            <a:ext cx="12192000" cy="1713663"/>
          </a:xfrm>
          <a:prstGeom prst="rect">
            <a:avLst/>
          </a:prstGeom>
        </p:spPr>
      </p:pic>
      <p:pic>
        <p:nvPicPr>
          <p:cNvPr id="25" name="Picture 4" descr="http://szn42.ru/wp-content/uploads/2017/11/%D1%81%D0%B5%D0%BC%D1%8C%D1%8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71" y="5137253"/>
            <a:ext cx="5544238" cy="173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kidzi.ru/wp-content/uploads/2015/10/%D0%92%D0%BE%D1%81%D0%BF%D0%B8%D1%82%D0%B0%D0%BD%D0%B8%D0%B5-%D0%B4%D0%B5%D1%82%D0%B5%D0%B9-%D0%B4%D0%BE-3-%D0%BB%D0%B5%D1%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6" y="5137253"/>
            <a:ext cx="2590005" cy="173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://www.maminpapin.ru/images/stories/Archi/Podxodi_v_vospitani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009" y="5147797"/>
            <a:ext cx="2609298" cy="173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://rusmama.net/wp-content/uploads/2013/12/Roditel-skie-obyazannosti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5" r="52997"/>
          <a:stretch/>
        </p:blipFill>
        <p:spPr bwMode="auto">
          <a:xfrm>
            <a:off x="-12701" y="5135097"/>
            <a:ext cx="1068873" cy="173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://rusmama.net/wp-content/uploads/2013/12/Roditel-skie-obyazannosti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0" r="23686"/>
          <a:stretch/>
        </p:blipFill>
        <p:spPr bwMode="auto">
          <a:xfrm>
            <a:off x="11137900" y="5137875"/>
            <a:ext cx="1054100" cy="173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62708" y="2629780"/>
            <a:ext cx="10942599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О национальной стратегии действий в интересах детей на 2012-2017 гг.</a:t>
            </a:r>
            <a:endParaRPr kumimoji="0" lang="ru-RU" altLang="ru-RU" sz="2400" i="0" u="none" strike="noStrike" cap="none" normalizeH="0" baseline="0" dirty="0" smtClean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Указ Президента РФ от 1 июня 2012 г. № 761 </a:t>
            </a:r>
            <a:endParaRPr lang="ru-RU" altLang="ru-RU" sz="24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Указ Президента Российской Федерации от 29 мая 2017 года № 240 «Об объявлении в Российской Федерации Десятилетия детства»</a:t>
            </a:r>
            <a:r>
              <a:rPr kumimoji="0" lang="ru-RU" altLang="ru-RU" sz="2400" i="0" u="none" strike="noStrike" cap="none" normalizeH="0" dirty="0" smtClean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i="0" u="none" strike="noStrike" cap="none" normalizeH="0" baseline="0" dirty="0" smtClean="0">
                <a:ln>
                  <a:noFill/>
                </a:ln>
                <a:effectLst/>
                <a:ea typeface="Calibri" panose="020F0502020204030204" pitchFamily="34" charset="0"/>
                <a:cs typeface="Arial" panose="020B0604020202020204" pitchFamily="34" charset="0"/>
              </a:rPr>
              <a:t>2018 – 2027 годы</a:t>
            </a:r>
            <a:r>
              <a:rPr kumimoji="0" lang="ru-RU" altLang="ru-RU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endParaRPr kumimoji="0" lang="ru-RU" alt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7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59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1766" y="2302202"/>
            <a:ext cx="10588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ea typeface="Roboto" pitchFamily="2" charset="0"/>
              </a:rPr>
              <a:t>Воспитание детей – стратегический общенациональный приоритет, требующий консолидации усилий различных институтов гражданского общества и ведомств на федеральном, региональном и муниципальном уровнях:</a:t>
            </a:r>
            <a:endParaRPr lang="ru-RU" sz="2400" dirty="0">
              <a:ea typeface="Roboto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6" y="-126464"/>
            <a:ext cx="1453906" cy="1561603"/>
          </a:xfrm>
          <a:prstGeom prst="rect">
            <a:avLst/>
          </a:prstGeom>
        </p:spPr>
      </p:pic>
      <p:pic>
        <p:nvPicPr>
          <p:cNvPr id="2050" name="Picture 2" descr="https://img-fotki.yandex.ru/get/6445/200418627.d3/0_14abb0_d840db56_ori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1" r="23187" b="34948"/>
          <a:stretch/>
        </p:blipFill>
        <p:spPr bwMode="auto">
          <a:xfrm>
            <a:off x="-66329" y="1424680"/>
            <a:ext cx="6403629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766" y="1435139"/>
            <a:ext cx="4646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a typeface="Roboto" pitchFamily="2" charset="0"/>
              </a:rPr>
              <a:t>Стратегия развития и воспитания в Российской Федерации до 2025 года</a:t>
            </a:r>
            <a:endParaRPr lang="ru-RU" sz="2000" dirty="0">
              <a:solidFill>
                <a:schemeClr val="bg1"/>
              </a:solidFill>
              <a:ea typeface="Robot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766" y="3566234"/>
            <a:ext cx="10588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000" dirty="0" smtClean="0">
                <a:ea typeface="Roboto" pitchFamily="2" charset="0"/>
              </a:rPr>
              <a:t>содействие укреплению семьи и защиту приоритетного права родителей на воспитание детей перед всеми иными лицами</a:t>
            </a:r>
            <a:r>
              <a:rPr lang="en-US" sz="2000" dirty="0" smtClean="0">
                <a:ea typeface="Roboto" pitchFamily="2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000" dirty="0" smtClean="0">
                <a:ea typeface="Roboto" pitchFamily="2" charset="0"/>
              </a:rPr>
              <a:t>создание условий для расширения участия семьи в воспитательной деятельности организаций, осуществляющих образовательную деятельность, работающих с детьми.</a:t>
            </a:r>
            <a:endParaRPr lang="ru-RU" sz="2000" dirty="0">
              <a:ea typeface="Robot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15672" y="-9363"/>
            <a:ext cx="6885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E2E2E"/>
                </a:solidFill>
                <a:ea typeface="Roboto" pitchFamily="2" charset="0"/>
              </a:rPr>
              <a:t>НП "Национальный общественный </a:t>
            </a:r>
            <a:r>
              <a:rPr lang="ru-RU" sz="2800" dirty="0" smtClean="0">
                <a:solidFill>
                  <a:srgbClr val="2E2E2E"/>
                </a:solidFill>
                <a:ea typeface="Roboto" pitchFamily="2" charset="0"/>
              </a:rPr>
              <a:t>Комитет</a:t>
            </a:r>
          </a:p>
          <a:p>
            <a:r>
              <a:rPr lang="ru-RU" sz="2800" dirty="0" smtClean="0">
                <a:solidFill>
                  <a:srgbClr val="2E2E2E"/>
                </a:solidFill>
                <a:ea typeface="Roboto" pitchFamily="2" charset="0"/>
              </a:rPr>
              <a:t>"Российская семья"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5672" y="869715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" pitchFamily="2" charset="0"/>
              </a:rPr>
              <a:t>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Roboto" pitchFamily="2" charset="0"/>
              </a:rPr>
              <a:t>ok-semya.ru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  <a:ea typeface="Roboto" pitchFamily="2" charset="0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28"/>
          <a:stretch/>
        </p:blipFill>
        <p:spPr>
          <a:xfrm>
            <a:off x="5118100" y="-47625"/>
            <a:ext cx="7073900" cy="13938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7797"/>
            <a:ext cx="12192000" cy="1713663"/>
          </a:xfrm>
          <a:prstGeom prst="rect">
            <a:avLst/>
          </a:prstGeom>
        </p:spPr>
      </p:pic>
      <p:pic>
        <p:nvPicPr>
          <p:cNvPr id="25" name="Picture 4" descr="http://szn42.ru/wp-content/uploads/2017/11/%D1%81%D0%B5%D0%BC%D1%8C%D1%8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771" y="5137253"/>
            <a:ext cx="5544238" cy="173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kidzi.ru/wp-content/uploads/2015/10/%D0%92%D0%BE%D1%81%D0%BF%D0%B8%D1%82%D0%B0%D0%BD%D0%B8%D0%B5-%D0%B4%D0%B5%D1%82%D0%B5%D0%B9-%D0%B4%D0%BE-3-%D0%BB%D0%B5%D1%8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6" y="5137253"/>
            <a:ext cx="2590005" cy="173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http://www.maminpapin.ru/images/stories/Archi/Podxodi_v_vospitani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009" y="5147797"/>
            <a:ext cx="2609298" cy="173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http://rusmama.net/wp-content/uploads/2013/12/Roditel-skie-obyazannosti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5" r="52997"/>
          <a:stretch/>
        </p:blipFill>
        <p:spPr bwMode="auto">
          <a:xfrm>
            <a:off x="-12701" y="5135097"/>
            <a:ext cx="1068873" cy="173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" descr="http://rusmama.net/wp-content/uploads/2013/12/Roditel-skie-obyazannosti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0" r="23686"/>
          <a:stretch/>
        </p:blipFill>
        <p:spPr bwMode="auto">
          <a:xfrm>
            <a:off x="11137900" y="5137875"/>
            <a:ext cx="1054100" cy="173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86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59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6200"/>
            <a:ext cx="12192000" cy="17136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6" y="-126464"/>
            <a:ext cx="1453906" cy="1561603"/>
          </a:xfrm>
          <a:prstGeom prst="rect">
            <a:avLst/>
          </a:prstGeom>
        </p:spPr>
      </p:pic>
      <p:pic>
        <p:nvPicPr>
          <p:cNvPr id="2050" name="Picture 2" descr="https://img-fotki.yandex.ru/get/6445/200418627.d3/0_14abb0_d840db56_ori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1" r="23187" b="34948"/>
          <a:stretch/>
        </p:blipFill>
        <p:spPr bwMode="auto">
          <a:xfrm>
            <a:off x="-66329" y="1424680"/>
            <a:ext cx="6403629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766" y="1435139"/>
            <a:ext cx="5358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a typeface="Roboto" pitchFamily="2" charset="0"/>
              </a:rPr>
              <a:t>О Концепции общенациональной системы выявления и развития молодых талантов</a:t>
            </a:r>
            <a:endParaRPr lang="ru-RU" sz="2000" dirty="0">
              <a:solidFill>
                <a:schemeClr val="bg1"/>
              </a:solidFill>
              <a:ea typeface="Roboto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1766" y="5390321"/>
            <a:ext cx="105889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a typeface="Roboto" pitchFamily="2" charset="0"/>
              </a:rPr>
              <a:t>Миссия государства в сфере поиска и поддержки одаренных детей и </a:t>
            </a:r>
            <a:r>
              <a:rPr lang="ru-RU" sz="2000" dirty="0" smtClean="0">
                <a:ea typeface="Roboto" pitchFamily="2" charset="0"/>
              </a:rPr>
              <a:t>молодежи состоит </a:t>
            </a:r>
            <a:r>
              <a:rPr lang="ru-RU" sz="2000" dirty="0">
                <a:ea typeface="Roboto" pitchFamily="2" charset="0"/>
              </a:rPr>
              <a:t>в том, чтобы </a:t>
            </a:r>
            <a:r>
              <a:rPr lang="ru-RU" sz="2000" u="sng" dirty="0">
                <a:ea typeface="Roboto" pitchFamily="2" charset="0"/>
              </a:rPr>
              <a:t>создать эффективную систему образования</a:t>
            </a:r>
            <a:r>
              <a:rPr lang="ru-RU" sz="2000" dirty="0">
                <a:ea typeface="Roboto" pitchFamily="2" charset="0"/>
              </a:rPr>
              <a:t>, </a:t>
            </a:r>
            <a:r>
              <a:rPr lang="ru-RU" sz="2000" dirty="0" smtClean="0">
                <a:ea typeface="Roboto" pitchFamily="2" charset="0"/>
              </a:rPr>
              <a:t>обеспечив условия </a:t>
            </a:r>
            <a:r>
              <a:rPr lang="ru-RU" sz="2000" dirty="0">
                <a:ea typeface="Roboto" pitchFamily="2" charset="0"/>
              </a:rPr>
              <a:t>для обучения, воспитания, развития способностей всех </a:t>
            </a:r>
            <a:r>
              <a:rPr lang="ru-RU" sz="2000" dirty="0" smtClean="0">
                <a:ea typeface="Roboto" pitchFamily="2" charset="0"/>
              </a:rPr>
              <a:t>детей и </a:t>
            </a:r>
            <a:r>
              <a:rPr lang="ru-RU" sz="2000" dirty="0">
                <a:ea typeface="Roboto" pitchFamily="2" charset="0"/>
              </a:rPr>
              <a:t>молодежи, их дальнейшей самореализации независимо от места </a:t>
            </a:r>
            <a:r>
              <a:rPr lang="ru-RU" sz="2000" dirty="0" smtClean="0">
                <a:ea typeface="Roboto" pitchFamily="2" charset="0"/>
              </a:rPr>
              <a:t>жительства, социального </a:t>
            </a:r>
            <a:r>
              <a:rPr lang="ru-RU" sz="2000" dirty="0">
                <a:ea typeface="Roboto" pitchFamily="2" charset="0"/>
              </a:rPr>
              <a:t>положения и финансовых возможностей семьи</a:t>
            </a:r>
          </a:p>
        </p:txBody>
      </p:sp>
      <p:sp>
        <p:nvSpPr>
          <p:cNvPr id="3" name="Трапеция 2"/>
          <p:cNvSpPr/>
          <p:nvPr/>
        </p:nvSpPr>
        <p:spPr>
          <a:xfrm>
            <a:off x="707295" y="2343310"/>
            <a:ext cx="5630006" cy="2150191"/>
          </a:xfrm>
          <a:prstGeom prst="trapezoid">
            <a:avLst>
              <a:gd name="adj" fmla="val 13333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ea typeface="Roboto" pitchFamily="2" charset="0"/>
              </a:rPr>
              <a:t>Концепция</a:t>
            </a:r>
          </a:p>
          <a:p>
            <a:pPr algn="ctr"/>
            <a:r>
              <a:rPr lang="ru-RU" sz="2400" dirty="0" smtClean="0">
                <a:ea typeface="Roboto" pitchFamily="2" charset="0"/>
              </a:rPr>
              <a:t>общенациональной системы</a:t>
            </a:r>
          </a:p>
          <a:p>
            <a:pPr algn="ctr"/>
            <a:r>
              <a:rPr lang="ru-RU" sz="2400" dirty="0">
                <a:ea typeface="Roboto" pitchFamily="2" charset="0"/>
              </a:rPr>
              <a:t>в</a:t>
            </a:r>
            <a:r>
              <a:rPr lang="ru-RU" sz="2400" dirty="0" smtClean="0">
                <a:ea typeface="Roboto" pitchFamily="2" charset="0"/>
              </a:rPr>
              <a:t>ыявления и развития</a:t>
            </a:r>
          </a:p>
          <a:p>
            <a:pPr algn="ctr"/>
            <a:r>
              <a:rPr lang="ru-RU" sz="2400" dirty="0">
                <a:ea typeface="Roboto" pitchFamily="2" charset="0"/>
              </a:rPr>
              <a:t>м</a:t>
            </a:r>
            <a:r>
              <a:rPr lang="ru-RU" sz="2400" dirty="0" smtClean="0">
                <a:ea typeface="Roboto" pitchFamily="2" charset="0"/>
              </a:rPr>
              <a:t>олодых талантов</a:t>
            </a:r>
            <a:endParaRPr lang="ru-RU" sz="2400" dirty="0">
              <a:ea typeface="Robot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295" y="4493991"/>
            <a:ext cx="5985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Утверждена Указом Президента Российской Федерации</a:t>
            </a:r>
          </a:p>
          <a:p>
            <a:pPr algn="ctr"/>
            <a:r>
              <a:rPr lang="ru-RU" dirty="0" smtClean="0"/>
              <a:t>От 3 апреля 2012 г. № Пр-827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115672" y="-9363"/>
            <a:ext cx="6885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E2E2E"/>
                </a:solidFill>
                <a:ea typeface="Roboto" pitchFamily="2" charset="0"/>
              </a:rPr>
              <a:t>НП "Национальный общественный </a:t>
            </a:r>
            <a:r>
              <a:rPr lang="ru-RU" sz="2800" dirty="0" smtClean="0">
                <a:solidFill>
                  <a:srgbClr val="2E2E2E"/>
                </a:solidFill>
                <a:ea typeface="Roboto" pitchFamily="2" charset="0"/>
              </a:rPr>
              <a:t>Комитет</a:t>
            </a:r>
          </a:p>
          <a:p>
            <a:r>
              <a:rPr lang="ru-RU" sz="2800" dirty="0" smtClean="0">
                <a:solidFill>
                  <a:srgbClr val="2E2E2E"/>
                </a:solidFill>
                <a:ea typeface="Roboto" pitchFamily="2" charset="0"/>
              </a:rPr>
              <a:t>"Российская семья"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15672" y="869715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" pitchFamily="2" charset="0"/>
              </a:rPr>
              <a:t>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Roboto" pitchFamily="2" charset="0"/>
              </a:rPr>
              <a:t>ok-semya.ru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  <a:ea typeface="Roboto" pitchFamily="2" charset="0"/>
            </a:endParaRPr>
          </a:p>
        </p:txBody>
      </p:sp>
      <p:pic>
        <p:nvPicPr>
          <p:cNvPr id="11266" name="Picture 2" descr="https://goputin.ru/wp-content/uploads/2018/01/Putin_i_deti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14" y="1800051"/>
            <a:ext cx="3772070" cy="301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28"/>
          <a:stretch/>
        </p:blipFill>
        <p:spPr>
          <a:xfrm>
            <a:off x="5118100" y="-47625"/>
            <a:ext cx="7073900" cy="139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599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6" y="-126464"/>
            <a:ext cx="1453906" cy="1561603"/>
          </a:xfrm>
          <a:prstGeom prst="rect">
            <a:avLst/>
          </a:prstGeom>
        </p:spPr>
      </p:pic>
      <p:pic>
        <p:nvPicPr>
          <p:cNvPr id="2050" name="Picture 2" descr="https://img-fotki.yandex.ru/get/6445/200418627.d3/0_14abb0_d840db56_ori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1" r="23187" b="34948"/>
          <a:stretch/>
        </p:blipFill>
        <p:spPr bwMode="auto">
          <a:xfrm>
            <a:off x="-66329" y="1424680"/>
            <a:ext cx="6403629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766" y="1435139"/>
            <a:ext cx="5904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a typeface="Roboto" pitchFamily="2" charset="0"/>
              </a:rPr>
              <a:t>Основные задачи общенациональной системы</a:t>
            </a:r>
          </a:p>
          <a:p>
            <a:r>
              <a:rPr lang="ru-RU" sz="2000" dirty="0">
                <a:solidFill>
                  <a:schemeClr val="bg1"/>
                </a:solidFill>
                <a:ea typeface="Roboto" pitchFamily="2" charset="0"/>
              </a:rPr>
              <a:t>выявления и развития молодых </a:t>
            </a:r>
            <a:r>
              <a:rPr lang="ru-RU" sz="2000" dirty="0" smtClean="0">
                <a:solidFill>
                  <a:schemeClr val="bg1"/>
                </a:solidFill>
                <a:ea typeface="Roboto" pitchFamily="2" charset="0"/>
              </a:rPr>
              <a:t>талантов</a:t>
            </a:r>
            <a:endParaRPr lang="ru-RU" sz="2000" dirty="0">
              <a:solidFill>
                <a:schemeClr val="bg1"/>
              </a:solidFill>
              <a:ea typeface="Robot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766" y="2302202"/>
            <a:ext cx="662803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ea typeface="Roboto" pitchFamily="2" charset="0"/>
              </a:rPr>
              <a:t>Создание </a:t>
            </a:r>
            <a:r>
              <a:rPr lang="ru-RU" sz="2200" dirty="0">
                <a:ea typeface="Roboto" pitchFamily="2" charset="0"/>
              </a:rPr>
              <a:t>условий для развития способностей всех детей и молодежи </a:t>
            </a:r>
            <a:r>
              <a:rPr lang="ru-RU" sz="2200" dirty="0" smtClean="0">
                <a:ea typeface="Roboto" pitchFamily="2" charset="0"/>
              </a:rPr>
              <a:t>независимо от </a:t>
            </a:r>
            <a:r>
              <a:rPr lang="ru-RU" sz="2200" dirty="0">
                <a:ea typeface="Roboto" pitchFamily="2" charset="0"/>
              </a:rPr>
              <a:t>места жительства, социального положения и финансовых возможностей </a:t>
            </a:r>
            <a:r>
              <a:rPr lang="ru-RU" sz="2200" dirty="0" smtClean="0">
                <a:ea typeface="Roboto" pitchFamily="2" charset="0"/>
              </a:rPr>
              <a:t>семьи.</a:t>
            </a:r>
          </a:p>
          <a:p>
            <a:pPr marL="457200" indent="-457200">
              <a:buFont typeface="+mj-lt"/>
              <a:buAutoNum type="arabicPeriod"/>
            </a:pPr>
            <a:endParaRPr lang="ru-RU" sz="2200" dirty="0" smtClean="0">
              <a:ea typeface="Roboto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ea typeface="Roboto" pitchFamily="2" charset="0"/>
              </a:rPr>
              <a:t>Поддержка </a:t>
            </a:r>
            <a:r>
              <a:rPr lang="ru-RU" sz="2200" dirty="0">
                <a:ea typeface="Roboto" pitchFamily="2" charset="0"/>
              </a:rPr>
              <a:t>лучших учителей и образовательных учреждений, </a:t>
            </a:r>
            <a:r>
              <a:rPr lang="ru-RU" sz="2200" dirty="0" smtClean="0">
                <a:ea typeface="Roboto" pitchFamily="2" charset="0"/>
              </a:rPr>
              <a:t>распространение лучших </a:t>
            </a:r>
            <a:r>
              <a:rPr lang="ru-RU" sz="2200" dirty="0">
                <a:ea typeface="Roboto" pitchFamily="2" charset="0"/>
              </a:rPr>
              <a:t>практик их работы и передовых методов </a:t>
            </a:r>
            <a:r>
              <a:rPr lang="ru-RU" sz="2200" dirty="0" smtClean="0">
                <a:ea typeface="Roboto" pitchFamily="2" charset="0"/>
              </a:rPr>
              <a:t>обучения.</a:t>
            </a:r>
          </a:p>
          <a:p>
            <a:pPr marL="457200" indent="-457200">
              <a:buFont typeface="+mj-lt"/>
              <a:buAutoNum type="arabicPeriod"/>
            </a:pPr>
            <a:endParaRPr lang="ru-RU" sz="2200" dirty="0" smtClean="0">
              <a:ea typeface="Roboto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ea typeface="Roboto" pitchFamily="2" charset="0"/>
              </a:rPr>
              <a:t>Поддержка </a:t>
            </a:r>
            <a:r>
              <a:rPr lang="ru-RU" sz="2200" dirty="0">
                <a:ea typeface="Roboto" pitchFamily="2" charset="0"/>
              </a:rPr>
              <a:t>образовательных учреждений высшей категории для детей, </a:t>
            </a:r>
            <a:r>
              <a:rPr lang="ru-RU" sz="2200" dirty="0" smtClean="0">
                <a:ea typeface="Roboto" pitchFamily="2" charset="0"/>
              </a:rPr>
              <a:t>подростков и </a:t>
            </a:r>
            <a:r>
              <a:rPr lang="ru-RU" sz="2200" dirty="0">
                <a:ea typeface="Roboto" pitchFamily="2" charset="0"/>
              </a:rPr>
              <a:t>молодых людей, проявивших выдающиеся способности.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5672" y="-9363"/>
            <a:ext cx="6885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E2E2E"/>
                </a:solidFill>
                <a:ea typeface="Roboto" pitchFamily="2" charset="0"/>
              </a:rPr>
              <a:t>НП "Национальный общественный </a:t>
            </a:r>
            <a:r>
              <a:rPr lang="ru-RU" sz="2800" dirty="0" smtClean="0">
                <a:solidFill>
                  <a:srgbClr val="2E2E2E"/>
                </a:solidFill>
                <a:ea typeface="Roboto" pitchFamily="2" charset="0"/>
              </a:rPr>
              <a:t>Комитет</a:t>
            </a:r>
          </a:p>
          <a:p>
            <a:r>
              <a:rPr lang="ru-RU" sz="2800" dirty="0" smtClean="0">
                <a:solidFill>
                  <a:srgbClr val="2E2E2E"/>
                </a:solidFill>
                <a:ea typeface="Roboto" pitchFamily="2" charset="0"/>
              </a:rPr>
              <a:t>"Российская семья"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15672" y="869715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" pitchFamily="2" charset="0"/>
              </a:rPr>
              <a:t>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Roboto" pitchFamily="2" charset="0"/>
              </a:rPr>
              <a:t>ok-semya.ru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  <a:ea typeface="Roboto" pitchFamily="2" charset="0"/>
            </a:endParaRPr>
          </a:p>
        </p:txBody>
      </p:sp>
      <p:pic>
        <p:nvPicPr>
          <p:cNvPr id="10242" name="Picture 2" descr="https://img09.rl0.ru/pgc/1200x-i/59ad7a7b-2a11-806e-2a11-8020c585e2e7.photo.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186" y="2734002"/>
            <a:ext cx="4188476" cy="313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28"/>
          <a:stretch/>
        </p:blipFill>
        <p:spPr>
          <a:xfrm>
            <a:off x="5118100" y="-47625"/>
            <a:ext cx="7073900" cy="139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599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4337"/>
            <a:ext cx="12192000" cy="171366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6" y="-126464"/>
            <a:ext cx="1453906" cy="1561603"/>
          </a:xfrm>
          <a:prstGeom prst="rect">
            <a:avLst/>
          </a:prstGeom>
        </p:spPr>
      </p:pic>
      <p:pic>
        <p:nvPicPr>
          <p:cNvPr id="2050" name="Picture 2" descr="https://img-fotki.yandex.ru/get/6445/200418627.d3/0_14abb0_d840db56_ori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1" r="23187" b="34948"/>
          <a:stretch/>
        </p:blipFill>
        <p:spPr bwMode="auto">
          <a:xfrm>
            <a:off x="-66329" y="1435139"/>
            <a:ext cx="6403629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766" y="1561603"/>
            <a:ext cx="5904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a typeface="Roboto" pitchFamily="2" charset="0"/>
              </a:rPr>
              <a:t>О комплексе мер по реализации Концепции</a:t>
            </a:r>
            <a:endParaRPr lang="ru-RU" sz="2000" dirty="0">
              <a:solidFill>
                <a:schemeClr val="bg1"/>
              </a:solidFill>
              <a:ea typeface="Robot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1766" y="2459802"/>
            <a:ext cx="10998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ea typeface="Roboto" pitchFamily="2" charset="0"/>
              </a:rPr>
              <a:t>Мероприятия, направленные на выявление и поддержку одаренных детей по основным направлениям:</a:t>
            </a:r>
            <a:endParaRPr lang="ru-RU" sz="2200" dirty="0">
              <a:ea typeface="Roboto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766" y="3273574"/>
            <a:ext cx="105889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>
                <a:ea typeface="Roboto" pitchFamily="2" charset="0"/>
              </a:rPr>
              <a:t>Нормативно-правовое регулирование и научно-методическое сопровождение </a:t>
            </a:r>
            <a:r>
              <a:rPr lang="ru-RU" sz="2000" dirty="0" smtClean="0">
                <a:ea typeface="Roboto" pitchFamily="2" charset="0"/>
              </a:rPr>
              <a:t>работы с </a:t>
            </a:r>
            <a:r>
              <a:rPr lang="ru-RU" sz="2000" dirty="0">
                <a:ea typeface="Roboto" pitchFamily="2" charset="0"/>
              </a:rPr>
              <a:t>одаренными детьми и </a:t>
            </a:r>
            <a:r>
              <a:rPr lang="ru-RU" sz="2000" dirty="0" smtClean="0">
                <a:ea typeface="Roboto" pitchFamily="2" charset="0"/>
              </a:rPr>
              <a:t>молодежью.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ea typeface="Roboto" pitchFamily="2" charset="0"/>
              </a:rPr>
              <a:t>Конкурсная </a:t>
            </a:r>
            <a:r>
              <a:rPr lang="ru-RU" sz="2000" dirty="0">
                <a:ea typeface="Roboto" pitchFamily="2" charset="0"/>
              </a:rPr>
              <a:t>поддержка организаций, педагогических </a:t>
            </a:r>
            <a:r>
              <a:rPr lang="ru-RU" sz="2000" dirty="0" smtClean="0">
                <a:ea typeface="Roboto" pitchFamily="2" charset="0"/>
              </a:rPr>
              <a:t>работников, одаренных </a:t>
            </a:r>
            <a:r>
              <a:rPr lang="ru-RU" sz="2000" dirty="0">
                <a:ea typeface="Roboto" pitchFamily="2" charset="0"/>
              </a:rPr>
              <a:t>детей и </a:t>
            </a:r>
            <a:r>
              <a:rPr lang="ru-RU" sz="2000" dirty="0" smtClean="0">
                <a:ea typeface="Roboto" pitchFamily="2" charset="0"/>
              </a:rPr>
              <a:t>молодежи.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ea typeface="Roboto" pitchFamily="2" charset="0"/>
              </a:rPr>
              <a:t>Развитие </a:t>
            </a:r>
            <a:r>
              <a:rPr lang="ru-RU" sz="2000" dirty="0">
                <a:ea typeface="Roboto" pitchFamily="2" charset="0"/>
              </a:rPr>
              <a:t>инфраструктуры по работе с одаренными детьми и молодежью.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15672" y="-9363"/>
            <a:ext cx="6885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E2E2E"/>
                </a:solidFill>
                <a:ea typeface="Roboto" pitchFamily="2" charset="0"/>
              </a:rPr>
              <a:t>НП "Национальный общественный </a:t>
            </a:r>
            <a:r>
              <a:rPr lang="ru-RU" sz="2800" dirty="0" smtClean="0">
                <a:solidFill>
                  <a:srgbClr val="2E2E2E"/>
                </a:solidFill>
                <a:ea typeface="Roboto" pitchFamily="2" charset="0"/>
              </a:rPr>
              <a:t>Комитет</a:t>
            </a:r>
          </a:p>
          <a:p>
            <a:r>
              <a:rPr lang="ru-RU" sz="2800" dirty="0" smtClean="0">
                <a:solidFill>
                  <a:srgbClr val="2E2E2E"/>
                </a:solidFill>
                <a:ea typeface="Roboto" pitchFamily="2" charset="0"/>
              </a:rPr>
              <a:t>"Российская семья"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15672" y="869715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" pitchFamily="2" charset="0"/>
              </a:rPr>
              <a:t>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Roboto" pitchFamily="2" charset="0"/>
              </a:rPr>
              <a:t>ok-semya.ru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  <a:ea typeface="Roboto" pitchFamily="2" charset="0"/>
            </a:endParaRPr>
          </a:p>
        </p:txBody>
      </p:sp>
      <p:pic>
        <p:nvPicPr>
          <p:cNvPr id="9218" name="Picture 2" descr="https://gm1.ggpht.com/_VktEObSIpFz6FAFlRzQOtc3yOkad1cWcmUj-RHKbV9HXhQdsEqrRnIkgn6eBKRnTMY3Y7xh8tklEVyH5DnJX8whVOGXtL_twDx64lr85r0eHILPkdv1SX0pcXz4FL7DgW5DOS1o4kUDT_MAlEDZQKLxU8mHtKWjkJuLIyDb2Vb-rvjGzw6NGaWRDRVjvZss8rvO2gb-OQPCKmJxkDKGfOfAGTB595kFU84X_vgI3963HMg7AGC2DVxLvh8e82J2wjFVDxxPXpDy8Kswo5aCk6AVB3o-4gnwUBXoXimhmAKRchig09lUiai4P2BExnjNMC4L1EDdVkEYNRB6Uej1xHGe3lSfQuSbMpyaexX_sw7Cy7h2DVmUIDEaOJI5tGvKL2NZU8DCu0g_4Do3BJ43dXdhBw_hvxW6wXKWJ6bnSejd9brgU5YwMorO2u__CsA3O73qohh-sLy5M-9f8c_syItkTLYrqczQQ9ovWGpKqqQJb7gpj8NBn9Q_ZIbDCpCmCBQBMYCFf3mAX284QwoiN5EcpTc0DqIU1ha3AsH37_VH4WksfnBU2XZdvMWx79G4voEjK16Gk7Piuj_y2pysTxSFLyrwgBLRtWovDesZsC6BMl8MxJZxGoVRcYHTfwEqjUMCGWxI3I9RSJyS7q3PetIe1TrXnVXpEFHpmRRm2uKLyUQFe8jqmja53NT1bTy7PQ=w1366-h628-l75-f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736" y="5113091"/>
            <a:ext cx="2618582" cy="174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gm1.ggpht.com/OMlkkSTZvRzceTjan-pDPmAbPP1sqCZp7fmpY426Fc-72p24VlQcNeQTDCKp09aJJADNjP0AkdaSwSoEEm-PLHCkRvlykz9kXl5GqUfDE1mFFMrQDpYT6Jjn6UPAK1xJXeC5GDpYMPmHK9MIi8AM36qlqnjhvutdRzjBESsNFtVCKz4Qd_K1i43XphJ4nbH4rwwYNK8TEh9aLBV9rq2BU-HNg84_-LYBU_N-xcS69yeg9H3lJqJheAVQVA5ybg9z2K3tbkMCW7coc_MroGLu69s3DoiSWxGiHkL726TGqXUdRDbMWR8q1ZlXkqSvtRPrAeA2dk-AeWjhO4BAJUinm8CYg8TVvOIqExqc2JM2nMxO6ukmH0u3Ax3KnnAY2Wh-gkx8od2Za1q1K2EerMEBPqvu0OvIhvw9X6e5-eSmvPLBfv9qRS5O6WbArYR9tvL2bmGEdC5damZVwiDk4zLvwWnIuw6lDCssm5njqbLHxjgh_V84VfWap4UYtISjwms5oyU1jWKkO1C9gqeoKjkHfV4bcPz5BwRNvdq4vOxgja4TiohWvZ9NdezxhdvZczUj1MWr_gJZW8j1xm5hJhMl7vQmgO12PqndZkwtyoexQ4GiU7EDpXQoVlWeihpe2DqOjyW2_LK2-wx0aelAL9heI03TjumUJs_ZXIULJGFjTTyQlI-TlySP7M3FBsRjJBEsKCI=w1366-h628-l75-f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612" y="5114569"/>
            <a:ext cx="2597895" cy="1739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gm1.ggpht.com/6hHleILABS-JZWrOboJNGGVPUUOrpSQl9wxVHJRcd_77X7x6yqdWFzcl5taCBZ9l-ATvVPMgj59pNbTnvgZz9Q4gRiind48c-baU33j8CQzqugH0WhNE2vx6VVZvsFSDqbEIi98GNlVjRNpm9KEranN-KxkhXqbtPnwfP5uczkGlQZw7AT1-VJHyVbA2H4hgQQ7qHQlvALtIAriGid_2qEBnzW5SS6-rvCzMhpTMfj7cEkNdFKEeHmBIs9w5InS3_CBqwq4qK4ZDVVAc8XUoiCHYCey6hdCZj_2Uu4IBm9ivP0QSHxtnr53JkpUX7APuTie7IkjaYPgyPZjhr-vBDK66sCqGME-2pKpWKZXDgvvaZhjzOJHj2WTrxF1SfCrMlVNNCXVmCsKIaOkcrnirln-ez2X6bDH_q1p0R6lc5rAclu0zD6AE3mpGeIuZ7k_7VbX3sypiyP47L4hJ1p3UqjJIzTFM8SY5ILBSS_0sTxYLe4cBCOroM0kJfvFUFf6sOA-7ShkpDAUWg40aSzgovgzhTXR6Kg6jPq8FgikZg36KRF_WIeaSyNySwEy9FogczuLkIWyrPpWoJ_-Ci7bLoMADMk7dgkod8dAWW7_OW3pGPTpTK4-elRfplGiznjQ3WDTeWSNy44d1fRxoFokJhw9xasqf1yTO_8MRgG1bK66Q-Sa4qH6qke8anCLwFkrM_Bo=w1366-h628-l75-f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151" y="5114569"/>
            <a:ext cx="2622820" cy="173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gm1.ggpht.com/W6PMelinqnkuZ4FUrfgpp1MeGXBCjueJImPEqgKYgbitGOMB_kE88Hv1HRQDvlXz254nBVbiw4z009zruTLhbrzQ19AD8omoIRCPwNV7fmmzJ2yipXilRFNbYyEZ9l7gBLdDOXyLJvrWz5JRuSXoUweQYCSRXg4Zdt76bGYnArb2tj3bVthiBZF_ETfsWHV5caO6XKdHGr4Ifo2QfQ7rtwSMe6STKUa-gOAQkwWNTkOm08FKf2zy2K1Qfku1trqo7qRb2hnwYQwvvqU9K2o4FUfNLEuG3fQdkiSOLEJqCvkWk2L5TwWIkRp9hXbRzgv8CMWUrikITDjaSx4NOffW1aSXQuH8pLJpF0634P5Pw48GFUM5a6_ZQk_BmEYPq9bo3Q4sX0gHQJLOQ_sfebanEYcdG3yhDoILqxgMDQbJNI0Lf4gAlr1lrCJubnfkbu6OUBvSDif9YrkCHo3OcNe4i-A8aBRPT0Zeij_ZZitp6Z6wiSUX7D2OZRC5GdWPKQekmsSz7E51VOzoVwUEKAxHozhnD8IPvjF9nIBlgB7XtCUyOHDEUFRuhkJ5n-3tALHsuMA_5l_kbfGR1VdtLC7SYgodB0yYKgGg4fjKKa5GU8_dV4DITt3-hwGlWTXd0WCGytseagyVsgk5Qv8HfHlnAgGOJMAdMUqmN0I7Cmqet7rx9UlR_wRukK_tUTgbAm3AIA=w1366-h628-l75-f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959" y="5125917"/>
            <a:ext cx="2489833" cy="171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woman-project.com/uploads/1340312400/63f1df6e7e108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r="45707"/>
          <a:stretch/>
        </p:blipFill>
        <p:spPr bwMode="auto">
          <a:xfrm>
            <a:off x="11263292" y="5113217"/>
            <a:ext cx="928708" cy="174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aussiedlerbote.de/wp-content/uploads/2018/02/1518756822_shutterstock_66719623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3" r="12080"/>
          <a:stretch/>
        </p:blipFill>
        <p:spPr bwMode="auto">
          <a:xfrm>
            <a:off x="-25400" y="5113091"/>
            <a:ext cx="968136" cy="174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28"/>
          <a:stretch/>
        </p:blipFill>
        <p:spPr>
          <a:xfrm>
            <a:off x="5118100" y="-47625"/>
            <a:ext cx="7073900" cy="139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3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599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6" y="-126464"/>
            <a:ext cx="1453906" cy="1561603"/>
          </a:xfrm>
          <a:prstGeom prst="rect">
            <a:avLst/>
          </a:prstGeom>
        </p:spPr>
      </p:pic>
      <p:pic>
        <p:nvPicPr>
          <p:cNvPr id="2050" name="Picture 2" descr="https://img-fotki.yandex.ru/get/6445/200418627.d3/0_14abb0_d840db56_ori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1" r="23187" b="34948"/>
          <a:stretch/>
        </p:blipFill>
        <p:spPr bwMode="auto">
          <a:xfrm>
            <a:off x="-91729" y="1435454"/>
            <a:ext cx="6429029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766" y="1435139"/>
            <a:ext cx="5904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a typeface="Roboto" pitchFamily="2" charset="0"/>
              </a:rPr>
              <a:t>О комплексе мер по реализации Концепции</a:t>
            </a:r>
          </a:p>
          <a:p>
            <a:r>
              <a:rPr lang="ru-RU" sz="2000" dirty="0" smtClean="0">
                <a:solidFill>
                  <a:schemeClr val="bg1"/>
                </a:solidFill>
                <a:ea typeface="Roboto" pitchFamily="2" charset="0"/>
              </a:rPr>
              <a:t>на 2015-2020 годы</a:t>
            </a:r>
            <a:endParaRPr lang="ru-RU" sz="2000" dirty="0">
              <a:solidFill>
                <a:schemeClr val="bg1"/>
              </a:solidFill>
              <a:ea typeface="Roboto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4867" y="1406483"/>
            <a:ext cx="4509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ea typeface="Roboto" pitchFamily="2" charset="0"/>
              </a:rPr>
              <a:t>Мероприятия, направленные на поддержку одаренных детей по основным направлениям</a:t>
            </a:r>
            <a:endParaRPr lang="ru-RU" sz="2000" dirty="0">
              <a:ea typeface="Roboto" pitchFamily="2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16325" y="2478963"/>
            <a:ext cx="2856134" cy="191814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ea typeface="Roboto" pitchFamily="2" charset="0"/>
              </a:rPr>
              <a:t>I</a:t>
            </a:r>
          </a:p>
          <a:p>
            <a:pPr algn="ctr"/>
            <a:r>
              <a:rPr lang="ru-RU" sz="1600" dirty="0" smtClean="0">
                <a:ea typeface="Roboto" pitchFamily="2" charset="0"/>
              </a:rPr>
              <a:t>Совершенствование</a:t>
            </a:r>
            <a:endParaRPr lang="ru-RU" sz="1600" dirty="0">
              <a:ea typeface="Roboto" pitchFamily="2" charset="0"/>
            </a:endParaRPr>
          </a:p>
          <a:p>
            <a:pPr algn="ctr"/>
            <a:r>
              <a:rPr lang="ru-RU" sz="1600" dirty="0">
                <a:ea typeface="Roboto" pitchFamily="2" charset="0"/>
              </a:rPr>
              <a:t>нормативно-правового</a:t>
            </a:r>
          </a:p>
          <a:p>
            <a:pPr algn="ctr"/>
            <a:r>
              <a:rPr lang="ru-RU" sz="1600" dirty="0">
                <a:ea typeface="Roboto" pitchFamily="2" charset="0"/>
              </a:rPr>
              <a:t>регулирования системы</a:t>
            </a:r>
          </a:p>
          <a:p>
            <a:pPr algn="ctr"/>
            <a:r>
              <a:rPr lang="ru-RU" sz="1600" dirty="0">
                <a:ea typeface="Roboto" pitchFamily="2" charset="0"/>
              </a:rPr>
              <a:t>выявления и развития</a:t>
            </a:r>
          </a:p>
          <a:p>
            <a:pPr algn="ctr"/>
            <a:r>
              <a:rPr lang="ru-RU" sz="1600" dirty="0">
                <a:ea typeface="Roboto" pitchFamily="2" charset="0"/>
              </a:rPr>
              <a:t>молодых </a:t>
            </a:r>
            <a:r>
              <a:rPr lang="ru-RU" sz="1600" dirty="0" smtClean="0">
                <a:ea typeface="Roboto" pitchFamily="2" charset="0"/>
              </a:rPr>
              <a:t>талантов</a:t>
            </a:r>
            <a:endParaRPr lang="en-US" sz="1600" dirty="0" smtClean="0">
              <a:ea typeface="Roboto" pitchFamily="2" charset="0"/>
            </a:endParaRPr>
          </a:p>
          <a:p>
            <a:pPr algn="ctr"/>
            <a:endParaRPr lang="ru-RU" sz="1600" dirty="0">
              <a:ea typeface="Roboto" pitchFamily="2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88733" y="2478963"/>
            <a:ext cx="2856134" cy="193331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a typeface="Roboto" pitchFamily="2" charset="0"/>
              </a:rPr>
              <a:t>II</a:t>
            </a:r>
            <a:endParaRPr lang="en-US" sz="1600" dirty="0" smtClean="0">
              <a:ea typeface="Roboto" pitchFamily="2" charset="0"/>
            </a:endParaRPr>
          </a:p>
          <a:p>
            <a:pPr algn="ctr"/>
            <a:r>
              <a:rPr lang="ru-RU" sz="1600" dirty="0" smtClean="0">
                <a:ea typeface="Roboto" pitchFamily="2" charset="0"/>
              </a:rPr>
              <a:t>Информационно-</a:t>
            </a:r>
            <a:endParaRPr lang="ru-RU" sz="1600" dirty="0">
              <a:ea typeface="Roboto" pitchFamily="2" charset="0"/>
            </a:endParaRPr>
          </a:p>
          <a:p>
            <a:pPr algn="ctr"/>
            <a:r>
              <a:rPr lang="ru-RU" sz="1600" dirty="0">
                <a:ea typeface="Roboto" pitchFamily="2" charset="0"/>
              </a:rPr>
              <a:t>методическое</a:t>
            </a:r>
          </a:p>
          <a:p>
            <a:pPr algn="ctr"/>
            <a:r>
              <a:rPr lang="ru-RU" sz="1600" dirty="0">
                <a:ea typeface="Roboto" pitchFamily="2" charset="0"/>
              </a:rPr>
              <a:t>сопровождение</a:t>
            </a:r>
          </a:p>
          <a:p>
            <a:pPr algn="ctr"/>
            <a:r>
              <a:rPr lang="ru-RU" sz="1600" dirty="0">
                <a:ea typeface="Roboto" pitchFamily="2" charset="0"/>
              </a:rPr>
              <a:t>реализации системы</a:t>
            </a:r>
          </a:p>
          <a:p>
            <a:pPr algn="ctr"/>
            <a:r>
              <a:rPr lang="ru-RU" sz="1600" dirty="0">
                <a:ea typeface="Roboto" pitchFamily="2" charset="0"/>
              </a:rPr>
              <a:t>выявления и развития</a:t>
            </a:r>
          </a:p>
          <a:p>
            <a:pPr algn="ctr"/>
            <a:r>
              <a:rPr lang="ru-RU" sz="1600" dirty="0">
                <a:ea typeface="Roboto" pitchFamily="2" charset="0"/>
              </a:rPr>
              <a:t>молодых талантов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61141" y="2478963"/>
            <a:ext cx="2856134" cy="193331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a typeface="Roboto" pitchFamily="2" charset="0"/>
              </a:rPr>
              <a:t>III</a:t>
            </a:r>
            <a:endParaRPr lang="en-US" sz="2000" dirty="0" smtClean="0">
              <a:ea typeface="Roboto" pitchFamily="2" charset="0"/>
            </a:endParaRPr>
          </a:p>
          <a:p>
            <a:pPr algn="ctr"/>
            <a:r>
              <a:rPr lang="ru-RU" sz="1600" dirty="0" smtClean="0">
                <a:ea typeface="Roboto" pitchFamily="2" charset="0"/>
              </a:rPr>
              <a:t>Развитие </a:t>
            </a:r>
            <a:r>
              <a:rPr lang="ru-RU" sz="1600" dirty="0">
                <a:ea typeface="Roboto" pitchFamily="2" charset="0"/>
              </a:rPr>
              <a:t>кадрового</a:t>
            </a:r>
          </a:p>
          <a:p>
            <a:pPr algn="ctr"/>
            <a:r>
              <a:rPr lang="ru-RU" sz="1600" dirty="0">
                <a:ea typeface="Roboto" pitchFamily="2" charset="0"/>
              </a:rPr>
              <a:t>потенциала и конкурсная</a:t>
            </a:r>
          </a:p>
          <a:p>
            <a:pPr algn="ctr"/>
            <a:r>
              <a:rPr lang="ru-RU" sz="1600" dirty="0">
                <a:ea typeface="Roboto" pitchFamily="2" charset="0"/>
              </a:rPr>
              <a:t>поддержка организаций,</a:t>
            </a:r>
          </a:p>
          <a:p>
            <a:pPr algn="ctr"/>
            <a:r>
              <a:rPr lang="ru-RU" sz="1600" dirty="0">
                <a:ea typeface="Roboto" pitchFamily="2" charset="0"/>
              </a:rPr>
              <a:t>педагогических</a:t>
            </a:r>
          </a:p>
          <a:p>
            <a:pPr algn="ctr"/>
            <a:r>
              <a:rPr lang="ru-RU" sz="1600" dirty="0">
                <a:ea typeface="Roboto" pitchFamily="2" charset="0"/>
              </a:rPr>
              <a:t>работников, одаренных</a:t>
            </a:r>
          </a:p>
          <a:p>
            <a:pPr algn="ctr"/>
            <a:r>
              <a:rPr lang="ru-RU" sz="1600" dirty="0">
                <a:ea typeface="Roboto" pitchFamily="2" charset="0"/>
              </a:rPr>
              <a:t>детей и молодежи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29083" y="4672583"/>
            <a:ext cx="2856134" cy="191814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a typeface="Roboto" pitchFamily="2" charset="0"/>
              </a:rPr>
              <a:t>IV</a:t>
            </a:r>
            <a:endParaRPr lang="en-US" sz="2000" dirty="0" smtClean="0">
              <a:ea typeface="Roboto" pitchFamily="2" charset="0"/>
            </a:endParaRPr>
          </a:p>
          <a:p>
            <a:pPr algn="ctr"/>
            <a:r>
              <a:rPr lang="ru-RU" sz="1600" dirty="0" smtClean="0">
                <a:ea typeface="Roboto" pitchFamily="2" charset="0"/>
              </a:rPr>
              <a:t>Развитие</a:t>
            </a:r>
            <a:endParaRPr lang="ru-RU" sz="1600" dirty="0">
              <a:ea typeface="Roboto" pitchFamily="2" charset="0"/>
            </a:endParaRPr>
          </a:p>
          <a:p>
            <a:pPr algn="ctr"/>
            <a:r>
              <a:rPr lang="ru-RU" sz="1600" dirty="0">
                <a:ea typeface="Roboto" pitchFamily="2" charset="0"/>
              </a:rPr>
              <a:t>инфраструктуры по</a:t>
            </a:r>
          </a:p>
          <a:p>
            <a:pPr algn="ctr"/>
            <a:r>
              <a:rPr lang="ru-RU" sz="1600" dirty="0">
                <a:ea typeface="Roboto" pitchFamily="2" charset="0"/>
              </a:rPr>
              <a:t>работе с одаренными</a:t>
            </a:r>
          </a:p>
          <a:p>
            <a:pPr algn="ctr"/>
            <a:r>
              <a:rPr lang="ru-RU" sz="1600" dirty="0">
                <a:ea typeface="Roboto" pitchFamily="2" charset="0"/>
              </a:rPr>
              <a:t>детьми и </a:t>
            </a:r>
            <a:r>
              <a:rPr lang="ru-RU" sz="1600" dirty="0" smtClean="0">
                <a:ea typeface="Roboto" pitchFamily="2" charset="0"/>
              </a:rPr>
              <a:t>молодежью</a:t>
            </a:r>
            <a:endParaRPr lang="en-US" sz="1600" dirty="0" smtClean="0">
              <a:ea typeface="Roboto" pitchFamily="2" charset="0"/>
            </a:endParaRPr>
          </a:p>
          <a:p>
            <a:pPr algn="ctr"/>
            <a:endParaRPr lang="en-US" sz="1600" dirty="0">
              <a:ea typeface="Roboto" pitchFamily="2" charset="0"/>
            </a:endParaRPr>
          </a:p>
          <a:p>
            <a:pPr algn="ctr"/>
            <a:endParaRPr lang="ru-RU" sz="1600" dirty="0">
              <a:ea typeface="Roboto" pitchFamily="2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064933" y="4672583"/>
            <a:ext cx="2856134" cy="191814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a typeface="Roboto" pitchFamily="2" charset="0"/>
              </a:rPr>
              <a:t>V</a:t>
            </a:r>
            <a:endParaRPr lang="en-US" sz="2000" dirty="0" smtClean="0">
              <a:ea typeface="Roboto" pitchFamily="2" charset="0"/>
            </a:endParaRPr>
          </a:p>
          <a:p>
            <a:pPr algn="ctr"/>
            <a:r>
              <a:rPr lang="ru-RU" sz="1600" dirty="0" smtClean="0">
                <a:ea typeface="Roboto" pitchFamily="2" charset="0"/>
              </a:rPr>
              <a:t>Управление</a:t>
            </a:r>
            <a:endParaRPr lang="ru-RU" sz="1600" dirty="0">
              <a:ea typeface="Roboto" pitchFamily="2" charset="0"/>
            </a:endParaRPr>
          </a:p>
          <a:p>
            <a:pPr algn="ctr"/>
            <a:r>
              <a:rPr lang="ru-RU" sz="1600" dirty="0">
                <a:ea typeface="Roboto" pitchFamily="2" charset="0"/>
              </a:rPr>
              <a:t>реализацией</a:t>
            </a:r>
          </a:p>
          <a:p>
            <a:pPr algn="ctr"/>
            <a:r>
              <a:rPr lang="ru-RU" sz="1600" dirty="0">
                <a:ea typeface="Roboto" pitchFamily="2" charset="0"/>
              </a:rPr>
              <a:t>общенациональной</a:t>
            </a:r>
          </a:p>
          <a:p>
            <a:pPr algn="ctr"/>
            <a:r>
              <a:rPr lang="ru-RU" sz="1600" dirty="0">
                <a:ea typeface="Roboto" pitchFamily="2" charset="0"/>
              </a:rPr>
              <a:t>концепции выявления и</a:t>
            </a:r>
          </a:p>
          <a:p>
            <a:pPr algn="ctr"/>
            <a:r>
              <a:rPr lang="ru-RU" sz="1600" dirty="0">
                <a:ea typeface="Roboto" pitchFamily="2" charset="0"/>
              </a:rPr>
              <a:t>развития молодых</a:t>
            </a:r>
          </a:p>
          <a:p>
            <a:pPr algn="ctr"/>
            <a:r>
              <a:rPr lang="ru-RU" sz="1600" dirty="0">
                <a:ea typeface="Roboto" pitchFamily="2" charset="0"/>
              </a:rPr>
              <a:t>талантов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15672" y="-9363"/>
            <a:ext cx="6885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E2E2E"/>
                </a:solidFill>
                <a:ea typeface="Roboto" pitchFamily="2" charset="0"/>
              </a:rPr>
              <a:t>НП "Национальный общественный </a:t>
            </a:r>
            <a:r>
              <a:rPr lang="ru-RU" sz="2800" dirty="0" smtClean="0">
                <a:solidFill>
                  <a:srgbClr val="2E2E2E"/>
                </a:solidFill>
                <a:ea typeface="Roboto" pitchFamily="2" charset="0"/>
              </a:rPr>
              <a:t>Комитет</a:t>
            </a:r>
          </a:p>
          <a:p>
            <a:r>
              <a:rPr lang="ru-RU" sz="2800" dirty="0" smtClean="0">
                <a:solidFill>
                  <a:srgbClr val="2E2E2E"/>
                </a:solidFill>
                <a:ea typeface="Roboto" pitchFamily="2" charset="0"/>
              </a:rPr>
              <a:t>"Российская семья"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5672" y="869715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" pitchFamily="2" charset="0"/>
              </a:rPr>
              <a:t>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Roboto" pitchFamily="2" charset="0"/>
              </a:rPr>
              <a:t>ok-semya.ru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  <a:ea typeface="Roboto" pitchFamily="2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28"/>
          <a:stretch/>
        </p:blipFill>
        <p:spPr>
          <a:xfrm>
            <a:off x="5118100" y="-47625"/>
            <a:ext cx="7073900" cy="139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5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599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1766" y="2218206"/>
            <a:ext cx="1089523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a typeface="Roboto" pitchFamily="2" charset="0"/>
              </a:rPr>
              <a:t>В целях совершенствования системы государственной поддержки талантливой молодежи</a:t>
            </a:r>
          </a:p>
          <a:p>
            <a:r>
              <a:rPr lang="ru-RU" sz="2000" dirty="0">
                <a:ea typeface="Roboto" pitchFamily="2" charset="0"/>
              </a:rPr>
              <a:t>Постановлением Правительства Российской Федерации от 10 сентября 2012 г. № 897</a:t>
            </a:r>
          </a:p>
          <a:p>
            <a:r>
              <a:rPr lang="ru-RU" sz="2000" dirty="0">
                <a:ea typeface="Roboto" pitchFamily="2" charset="0"/>
              </a:rPr>
              <a:t>«О Национальном координационном совете по поддержке молодых талантов России» создан</a:t>
            </a:r>
          </a:p>
          <a:p>
            <a:r>
              <a:rPr lang="ru-RU" sz="2000" dirty="0">
                <a:ea typeface="Roboto" pitchFamily="2" charset="0"/>
              </a:rPr>
              <a:t>указанный совет</a:t>
            </a:r>
            <a:r>
              <a:rPr lang="ru-RU" sz="2000" dirty="0" smtClean="0">
                <a:ea typeface="Roboto" pitchFamily="2" charset="0"/>
              </a:rPr>
              <a:t>.</a:t>
            </a:r>
          </a:p>
          <a:p>
            <a:endParaRPr lang="ru-RU" sz="2000" dirty="0">
              <a:ea typeface="Roboto" pitchFamily="2" charset="0"/>
            </a:endParaRPr>
          </a:p>
          <a:p>
            <a:r>
              <a:rPr lang="ru-RU" sz="2000" dirty="0">
                <a:ea typeface="Roboto" pitchFamily="2" charset="0"/>
              </a:rPr>
              <a:t>Реализован проект по апробации программы учебного предмета «Музыка», включающей модули</a:t>
            </a:r>
          </a:p>
          <a:p>
            <a:r>
              <a:rPr lang="ru-RU" sz="2000" dirty="0">
                <a:ea typeface="Roboto" pitchFamily="2" charset="0"/>
              </a:rPr>
              <a:t>«Коллективное хоровое </a:t>
            </a:r>
            <a:r>
              <a:rPr lang="ru-RU" sz="2000" dirty="0" err="1">
                <a:ea typeface="Roboto" pitchFamily="2" charset="0"/>
              </a:rPr>
              <a:t>музицирование</a:t>
            </a:r>
            <a:r>
              <a:rPr lang="ru-RU" sz="2000" dirty="0">
                <a:ea typeface="Roboto" pitchFamily="2" charset="0"/>
              </a:rPr>
              <a:t>» и «Коллективное инструментальное </a:t>
            </a:r>
            <a:r>
              <a:rPr lang="ru-RU" sz="2000" dirty="0" err="1">
                <a:ea typeface="Roboto" pitchFamily="2" charset="0"/>
              </a:rPr>
              <a:t>музицирование</a:t>
            </a:r>
            <a:r>
              <a:rPr lang="ru-RU" sz="2000" dirty="0" smtClean="0">
                <a:ea typeface="Roboto" pitchFamily="2" charset="0"/>
              </a:rPr>
              <a:t>».</a:t>
            </a:r>
          </a:p>
          <a:p>
            <a:r>
              <a:rPr lang="ru-RU" sz="2000" dirty="0">
                <a:ea typeface="Roboto" pitchFamily="2" charset="0"/>
              </a:rPr>
              <a:t>Разработаны специальные разделы примерных основных образовательных программ</a:t>
            </a:r>
          </a:p>
          <a:p>
            <a:r>
              <a:rPr lang="ru-RU" sz="2000" dirty="0">
                <a:ea typeface="Roboto" pitchFamily="2" charset="0"/>
              </a:rPr>
              <a:t>дошкольного и общего образования, обеспечивающих выявление, развитие и сопровождение</a:t>
            </a:r>
          </a:p>
          <a:p>
            <a:r>
              <a:rPr lang="ru-RU" sz="2000" dirty="0">
                <a:ea typeface="Roboto" pitchFamily="2" charset="0"/>
              </a:rPr>
              <a:t>одаренных детей</a:t>
            </a:r>
            <a:r>
              <a:rPr lang="ru-RU" sz="2000" dirty="0" smtClean="0">
                <a:ea typeface="Roboto" pitchFamily="2" charset="0"/>
              </a:rPr>
              <a:t>.</a:t>
            </a:r>
          </a:p>
          <a:p>
            <a:endParaRPr lang="ru-RU" sz="2000" dirty="0" smtClean="0">
              <a:ea typeface="Roboto" pitchFamily="2" charset="0"/>
            </a:endParaRPr>
          </a:p>
          <a:p>
            <a:r>
              <a:rPr lang="ru-RU" sz="2000" dirty="0">
                <a:ea typeface="Roboto" pitchFamily="2" charset="0"/>
              </a:rPr>
              <a:t>С целью совершенствования работы с одаренными детьми на основе взаимодействия вузов и</a:t>
            </a:r>
          </a:p>
          <a:p>
            <a:r>
              <a:rPr lang="ru-RU" sz="2000" dirty="0">
                <a:ea typeface="Roboto" pitchFamily="2" charset="0"/>
              </a:rPr>
              <a:t>школ в рамках проектов ФЦПРО на базе национальных исследовательских и федеральных</a:t>
            </a:r>
          </a:p>
          <a:p>
            <a:r>
              <a:rPr lang="ru-RU" sz="2000" dirty="0">
                <a:ea typeface="Roboto" pitchFamily="2" charset="0"/>
              </a:rPr>
              <a:t>университетов создано и действуют 6 центров и 12 дистанционных школ для работы с</a:t>
            </a:r>
          </a:p>
          <a:p>
            <a:r>
              <a:rPr lang="ru-RU" sz="2000" dirty="0">
                <a:ea typeface="Roboto" pitchFamily="2" charset="0"/>
              </a:rPr>
              <a:t>одаренными детьми.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6" y="-126464"/>
            <a:ext cx="1453906" cy="1561603"/>
          </a:xfrm>
          <a:prstGeom prst="rect">
            <a:avLst/>
          </a:prstGeom>
        </p:spPr>
      </p:pic>
      <p:pic>
        <p:nvPicPr>
          <p:cNvPr id="2050" name="Picture 2" descr="https://img-fotki.yandex.ru/get/6445/200418627.d3/0_14abb0_d840db56_ori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1" r="23187" b="34948"/>
          <a:stretch/>
        </p:blipFill>
        <p:spPr bwMode="auto">
          <a:xfrm>
            <a:off x="-66329" y="1436869"/>
            <a:ext cx="6403629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766" y="1435139"/>
            <a:ext cx="4646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a typeface="Roboto" pitchFamily="2" charset="0"/>
              </a:rPr>
              <a:t>О комплексе мер по реализации </a:t>
            </a:r>
          </a:p>
          <a:p>
            <a:r>
              <a:rPr lang="ru-RU" sz="2000" dirty="0" smtClean="0">
                <a:solidFill>
                  <a:schemeClr val="bg1"/>
                </a:solidFill>
                <a:ea typeface="Roboto" pitchFamily="2" charset="0"/>
              </a:rPr>
              <a:t>Концепции</a:t>
            </a:r>
            <a:endParaRPr lang="ru-RU" sz="2000" dirty="0">
              <a:solidFill>
                <a:schemeClr val="bg1"/>
              </a:solidFill>
              <a:ea typeface="Roboto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5672" y="-9363"/>
            <a:ext cx="6885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E2E2E"/>
                </a:solidFill>
                <a:ea typeface="Roboto" pitchFamily="2" charset="0"/>
              </a:rPr>
              <a:t>НП "Национальный общественный </a:t>
            </a:r>
            <a:r>
              <a:rPr lang="ru-RU" sz="2800" dirty="0" smtClean="0">
                <a:solidFill>
                  <a:srgbClr val="2E2E2E"/>
                </a:solidFill>
                <a:ea typeface="Roboto" pitchFamily="2" charset="0"/>
              </a:rPr>
              <a:t>Комитет</a:t>
            </a:r>
          </a:p>
          <a:p>
            <a:r>
              <a:rPr lang="ru-RU" sz="2800" dirty="0" smtClean="0">
                <a:solidFill>
                  <a:srgbClr val="2E2E2E"/>
                </a:solidFill>
                <a:ea typeface="Roboto" pitchFamily="2" charset="0"/>
              </a:rPr>
              <a:t>"Российская семья"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15672" y="869715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" pitchFamily="2" charset="0"/>
              </a:rPr>
              <a:t>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Roboto" pitchFamily="2" charset="0"/>
              </a:rPr>
              <a:t>ok-semya.ru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  <a:ea typeface="Roboto" pitchFamily="2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28"/>
          <a:stretch/>
        </p:blipFill>
        <p:spPr>
          <a:xfrm>
            <a:off x="5118100" y="-47625"/>
            <a:ext cx="7073900" cy="139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0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59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5672" y="-9363"/>
            <a:ext cx="68850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2E2E2E"/>
                </a:solidFill>
                <a:ea typeface="Roboto" pitchFamily="2" charset="0"/>
              </a:rPr>
              <a:t>НП "Национальный общественный </a:t>
            </a:r>
            <a:r>
              <a:rPr lang="ru-RU" sz="2800" dirty="0" smtClean="0">
                <a:solidFill>
                  <a:srgbClr val="2E2E2E"/>
                </a:solidFill>
                <a:ea typeface="Roboto" pitchFamily="2" charset="0"/>
              </a:rPr>
              <a:t>Комитет</a:t>
            </a:r>
          </a:p>
          <a:p>
            <a:r>
              <a:rPr lang="ru-RU" sz="2800" dirty="0" smtClean="0">
                <a:solidFill>
                  <a:srgbClr val="2E2E2E"/>
                </a:solidFill>
                <a:ea typeface="Roboto" pitchFamily="2" charset="0"/>
              </a:rPr>
              <a:t>"Российская семья"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5672" y="869715"/>
            <a:ext cx="1862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+mj-lt"/>
                <a:ea typeface="Roboto" pitchFamily="2" charset="0"/>
              </a:rPr>
              <a:t>n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Roboto" pitchFamily="2" charset="0"/>
              </a:rPr>
              <a:t>ok-semya.ru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  <a:ea typeface="Roboto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766" y="2237480"/>
            <a:ext cx="1089523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a typeface="Roboto" pitchFamily="2" charset="0"/>
              </a:rPr>
              <a:t>При ведущих университетах России созданы </a:t>
            </a:r>
            <a:r>
              <a:rPr lang="ru-RU" sz="2000" dirty="0" smtClean="0">
                <a:ea typeface="Roboto" pitchFamily="2" charset="0"/>
              </a:rPr>
              <a:t>и реализуют </a:t>
            </a:r>
            <a:r>
              <a:rPr lang="ru-RU" sz="2000" dirty="0">
                <a:ea typeface="Roboto" pitchFamily="2" charset="0"/>
              </a:rPr>
              <a:t>свои программы работы с </a:t>
            </a:r>
            <a:r>
              <a:rPr lang="ru-RU" sz="2000" dirty="0" smtClean="0">
                <a:ea typeface="Roboto" pitchFamily="2" charset="0"/>
              </a:rPr>
              <a:t>одаренными детьми </a:t>
            </a:r>
            <a:r>
              <a:rPr lang="ru-RU" sz="2000" dirty="0">
                <a:ea typeface="Roboto" pitchFamily="2" charset="0"/>
              </a:rPr>
              <a:t>специализированные </a:t>
            </a:r>
            <a:r>
              <a:rPr lang="ru-RU" sz="2000" dirty="0" smtClean="0">
                <a:ea typeface="Roboto" pitchFamily="2" charset="0"/>
              </a:rPr>
              <a:t>учебно-научные центры</a:t>
            </a:r>
            <a:r>
              <a:rPr lang="ru-RU" sz="2000" dirty="0">
                <a:ea typeface="Roboto" pitchFamily="2" charset="0"/>
              </a:rPr>
              <a:t>: </a:t>
            </a:r>
            <a:endParaRPr lang="ru-RU" sz="2000" dirty="0" smtClean="0">
              <a:ea typeface="Roboto" pitchFamily="2" charset="0"/>
            </a:endParaRPr>
          </a:p>
          <a:p>
            <a:endParaRPr lang="ru-RU" sz="2000" dirty="0" smtClean="0">
              <a:ea typeface="Robo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ea typeface="Roboto" pitchFamily="2" charset="0"/>
              </a:rPr>
              <a:t>школа-интернат </a:t>
            </a:r>
            <a:r>
              <a:rPr lang="ru-RU" sz="2000" dirty="0">
                <a:ea typeface="Roboto" pitchFamily="2" charset="0"/>
              </a:rPr>
              <a:t>им. Колмогорова при </a:t>
            </a:r>
            <a:r>
              <a:rPr lang="ru-RU" sz="2000" dirty="0" smtClean="0">
                <a:ea typeface="Roboto" pitchFamily="2" charset="0"/>
              </a:rPr>
              <a:t>МГУ им</a:t>
            </a:r>
            <a:r>
              <a:rPr lang="ru-RU" sz="2000" dirty="0">
                <a:ea typeface="Roboto" pitchFamily="2" charset="0"/>
              </a:rPr>
              <a:t>. М.В. Ломоносова; </a:t>
            </a:r>
            <a:endParaRPr lang="ru-RU" sz="2000" dirty="0" smtClean="0">
              <a:ea typeface="Robo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a typeface="Roboto" pitchFamily="2" charset="0"/>
              </a:rPr>
              <a:t>а</a:t>
            </a:r>
            <a:r>
              <a:rPr lang="ru-RU" sz="2000" dirty="0" smtClean="0">
                <a:ea typeface="Roboto" pitchFamily="2" charset="0"/>
              </a:rPr>
              <a:t>кадемическая гимназия СПбГУ</a:t>
            </a:r>
            <a:r>
              <a:rPr lang="ru-RU" sz="2000" dirty="0">
                <a:ea typeface="Roboto" pitchFamily="2" charset="0"/>
              </a:rPr>
              <a:t>; </a:t>
            </a:r>
            <a:endParaRPr lang="ru-RU" sz="2000" dirty="0" smtClean="0">
              <a:ea typeface="Roboto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a typeface="Roboto" pitchFamily="2" charset="0"/>
              </a:rPr>
              <a:t>л</a:t>
            </a:r>
            <a:r>
              <a:rPr lang="ru-RU" sz="2000" dirty="0" smtClean="0">
                <a:ea typeface="Roboto" pitchFamily="2" charset="0"/>
              </a:rPr>
              <a:t>ицей </a:t>
            </a:r>
            <a:r>
              <a:rPr lang="ru-RU" sz="2000" dirty="0">
                <a:ea typeface="Roboto" pitchFamily="2" charset="0"/>
              </a:rPr>
              <a:t>«Физико-техническая школа» </a:t>
            </a:r>
            <a:r>
              <a:rPr lang="ru-RU" sz="2000" dirty="0" smtClean="0">
                <a:ea typeface="Roboto" pitchFamily="2" charset="0"/>
              </a:rPr>
              <a:t>при Санкт-Петербургском </a:t>
            </a:r>
            <a:r>
              <a:rPr lang="ru-RU" sz="2000" dirty="0">
                <a:ea typeface="Roboto" pitchFamily="2" charset="0"/>
              </a:rPr>
              <a:t>Академическом </a:t>
            </a:r>
            <a:r>
              <a:rPr lang="ru-RU" sz="2000" dirty="0" smtClean="0">
                <a:ea typeface="Roboto" pitchFamily="2" charset="0"/>
              </a:rPr>
              <a:t>университете;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ea typeface="Roboto" pitchFamily="2" charset="0"/>
              </a:rPr>
              <a:t>ф</a:t>
            </a:r>
            <a:r>
              <a:rPr lang="ru-RU" sz="2000" dirty="0" smtClean="0">
                <a:ea typeface="Roboto" pitchFamily="2" charset="0"/>
              </a:rPr>
              <a:t>изико-математическая </a:t>
            </a:r>
            <a:r>
              <a:rPr lang="ru-RU" sz="2000" dirty="0">
                <a:ea typeface="Roboto" pitchFamily="2" charset="0"/>
              </a:rPr>
              <a:t>школа </a:t>
            </a:r>
            <a:r>
              <a:rPr lang="ru-RU" sz="2000" dirty="0" smtClean="0">
                <a:ea typeface="Roboto" pitchFamily="2" charset="0"/>
              </a:rPr>
              <a:t>имени М.А</a:t>
            </a:r>
            <a:r>
              <a:rPr lang="ru-RU" sz="2000" dirty="0">
                <a:ea typeface="Roboto" pitchFamily="2" charset="0"/>
              </a:rPr>
              <a:t>. Лаврентьева при </a:t>
            </a:r>
            <a:r>
              <a:rPr lang="ru-RU" sz="2000" dirty="0" smtClean="0">
                <a:ea typeface="Roboto" pitchFamily="2" charset="0"/>
              </a:rPr>
              <a:t>Новосибирском государственном университете.</a:t>
            </a:r>
            <a:endParaRPr lang="ru-RU" sz="2000" dirty="0">
              <a:ea typeface="Roboto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6" y="-126464"/>
            <a:ext cx="1453906" cy="1561603"/>
          </a:xfrm>
          <a:prstGeom prst="rect">
            <a:avLst/>
          </a:prstGeom>
        </p:spPr>
      </p:pic>
      <p:pic>
        <p:nvPicPr>
          <p:cNvPr id="2050" name="Picture 2" descr="https://img-fotki.yandex.ru/get/6445/200418627.d3/0_14abb0_d840db56_orig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11" r="23187" b="34948"/>
          <a:stretch/>
        </p:blipFill>
        <p:spPr bwMode="auto">
          <a:xfrm>
            <a:off x="-121511" y="1436407"/>
            <a:ext cx="6458812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1766" y="1435139"/>
            <a:ext cx="4646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ea typeface="Roboto" pitchFamily="2" charset="0"/>
              </a:rPr>
              <a:t>О комплексе мер по реализации </a:t>
            </a:r>
          </a:p>
          <a:p>
            <a:r>
              <a:rPr lang="ru-RU" sz="2000" dirty="0" smtClean="0">
                <a:solidFill>
                  <a:schemeClr val="bg1"/>
                </a:solidFill>
                <a:ea typeface="Roboto" pitchFamily="2" charset="0"/>
              </a:rPr>
              <a:t>Концепции</a:t>
            </a:r>
            <a:endParaRPr lang="ru-RU" sz="2000" dirty="0">
              <a:solidFill>
                <a:schemeClr val="bg1"/>
              </a:solidFill>
              <a:ea typeface="Roboto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4337"/>
            <a:ext cx="12192000" cy="171366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28"/>
          <a:stretch/>
        </p:blipFill>
        <p:spPr>
          <a:xfrm>
            <a:off x="5118100" y="-47625"/>
            <a:ext cx="7073900" cy="1393825"/>
          </a:xfrm>
          <a:prstGeom prst="rect">
            <a:avLst/>
          </a:prstGeom>
        </p:spPr>
      </p:pic>
      <p:pic>
        <p:nvPicPr>
          <p:cNvPr id="6146" name="Picture 2" descr="https://avatars.mds.yandex.net/get-altay/223006/2a0000015b17a68234a15d3979298f4e6770/XX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5151168"/>
            <a:ext cx="2557412" cy="170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vatars.mds.yandex.net/get-altay/367512/2a0000015b3b9905ee34661bcad6218d8ce1/XX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813" y="5143279"/>
            <a:ext cx="963935" cy="171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vatars.mds.yandex.net/get-altay/965007/2a00000162b23d2baf120b2da11f15c48939/XX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747" y="5143280"/>
            <a:ext cx="3046511" cy="171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vatars.mds.yandex.net/get-altay/1363707/2a00000162cf1dd97bb897b471c28caaedc7/XX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258" y="5141436"/>
            <a:ext cx="2288753" cy="171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92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715</Words>
  <Application>Microsoft Office PowerPoint</Application>
  <PresentationFormat>Широкоэкранный</PresentationFormat>
  <Paragraphs>127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НОК Российская семья</cp:lastModifiedBy>
  <cp:revision>28</cp:revision>
  <dcterms:created xsi:type="dcterms:W3CDTF">2018-05-07T11:09:29Z</dcterms:created>
  <dcterms:modified xsi:type="dcterms:W3CDTF">2018-05-15T09:46:53Z</dcterms:modified>
</cp:coreProperties>
</file>